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67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98" y="288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rying%20Cocoa%20(Himsar)-1\S3-DISERTASI\Hasil%20Pengujian%20kakao%20ke-1-lustr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MA\Contoh%20Kurva%20Pengeringa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MA\Contoh%20Kurva%20Pengeringa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44782812744434"/>
          <c:y val="4.6783617897396192E-2"/>
          <c:w val="0.84513601362743562"/>
          <c:h val="0.7594826408330900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Sheet2!$C$3</c:f>
              <c:strCache>
                <c:ptCount val="1"/>
                <c:pt idx="0">
                  <c:v>45 C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4"/>
            <c:spPr>
              <a:solidFill>
                <a:srgbClr val="00B050"/>
              </a:solidFill>
              <a:ln w="3175"/>
            </c:spPr>
          </c:marker>
          <c:trendline>
            <c:trendlineType val="exp"/>
            <c:dispRSqr val="1"/>
            <c:dispEq val="1"/>
            <c:trendlineLbl>
              <c:layout>
                <c:manualLayout>
                  <c:x val="0.17546287519674056"/>
                  <c:y val="-2.6160499377739326E-2"/>
                </c:manualLayout>
              </c:layout>
              <c:numFmt formatCode="General" sourceLinked="0"/>
            </c:trendlineLbl>
          </c:trendline>
          <c:xVal>
            <c:numRef>
              <c:f>Sheet2!$B$4:$B$19</c:f>
              <c:numCache>
                <c:formatCode>0.00</c:formatCode>
                <c:ptCount val="15"/>
                <c:pt idx="0">
                  <c:v>0</c:v>
                </c:pt>
                <c:pt idx="1">
                  <c:v>1</c:v>
                </c:pt>
                <c:pt idx="2">
                  <c:v>1.5</c:v>
                </c:pt>
                <c:pt idx="3">
                  <c:v>2</c:v>
                </c:pt>
                <c:pt idx="4">
                  <c:v>2.5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  <c:pt idx="8">
                  <c:v>5</c:v>
                </c:pt>
                <c:pt idx="9">
                  <c:v>5.5</c:v>
                </c:pt>
                <c:pt idx="10">
                  <c:v>6</c:v>
                </c:pt>
                <c:pt idx="11">
                  <c:v>6.5</c:v>
                </c:pt>
                <c:pt idx="12">
                  <c:v>7</c:v>
                </c:pt>
                <c:pt idx="13">
                  <c:v>7.5</c:v>
                </c:pt>
                <c:pt idx="14">
                  <c:v>8</c:v>
                </c:pt>
              </c:numCache>
            </c:numRef>
          </c:xVal>
          <c:yVal>
            <c:numRef>
              <c:f>Sheet2!$C$4:$C$19</c:f>
              <c:numCache>
                <c:formatCode>0.000</c:formatCode>
                <c:ptCount val="15"/>
                <c:pt idx="0">
                  <c:v>1</c:v>
                </c:pt>
                <c:pt idx="1">
                  <c:v>0.86092008201049142</c:v>
                </c:pt>
                <c:pt idx="2">
                  <c:v>0.80296329452575255</c:v>
                </c:pt>
                <c:pt idx="3">
                  <c:v>0.75335621371254358</c:v>
                </c:pt>
                <c:pt idx="4">
                  <c:v>0.71750159094656052</c:v>
                </c:pt>
                <c:pt idx="5">
                  <c:v>0.6568434277739732</c:v>
                </c:pt>
                <c:pt idx="6">
                  <c:v>0.60821866539270897</c:v>
                </c:pt>
                <c:pt idx="7">
                  <c:v>0.58098661552935216</c:v>
                </c:pt>
                <c:pt idx="8">
                  <c:v>0.54761507546634081</c:v>
                </c:pt>
                <c:pt idx="9">
                  <c:v>0.51880040146262874</c:v>
                </c:pt>
                <c:pt idx="10">
                  <c:v>0.49219594393079225</c:v>
                </c:pt>
                <c:pt idx="11">
                  <c:v>0.4571872064812062</c:v>
                </c:pt>
                <c:pt idx="12">
                  <c:v>0.43582178058640814</c:v>
                </c:pt>
                <c:pt idx="13">
                  <c:v>0.41341946301344651</c:v>
                </c:pt>
                <c:pt idx="14">
                  <c:v>0.38771546404422574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B13-41A9-AA01-054BEDD8780C}"/>
            </c:ext>
          </c:extLst>
        </c:ser>
        <c:ser>
          <c:idx val="1"/>
          <c:order val="1"/>
          <c:tx>
            <c:strRef>
              <c:f>Sheet2!$D$3</c:f>
              <c:strCache>
                <c:ptCount val="1"/>
                <c:pt idx="0">
                  <c:v>55 C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4"/>
            <c:spPr>
              <a:solidFill>
                <a:srgbClr val="FF0000"/>
              </a:solidFill>
              <a:ln w="3175"/>
            </c:spPr>
          </c:marker>
          <c:trendline>
            <c:trendlineType val="exp"/>
            <c:dispRSqr val="1"/>
            <c:dispEq val="1"/>
            <c:trendlineLbl>
              <c:layout>
                <c:manualLayout>
                  <c:x val="0.15880029896925135"/>
                  <c:y val="-8.7418723091883983E-3"/>
                </c:manualLayout>
              </c:layout>
              <c:numFmt formatCode="General" sourceLinked="0"/>
            </c:trendlineLbl>
          </c:trendline>
          <c:xVal>
            <c:numRef>
              <c:f>Sheet2!$B$4:$B$19</c:f>
              <c:numCache>
                <c:formatCode>0.00</c:formatCode>
                <c:ptCount val="15"/>
                <c:pt idx="0">
                  <c:v>0</c:v>
                </c:pt>
                <c:pt idx="1">
                  <c:v>1</c:v>
                </c:pt>
                <c:pt idx="2">
                  <c:v>1.5</c:v>
                </c:pt>
                <c:pt idx="3">
                  <c:v>2</c:v>
                </c:pt>
                <c:pt idx="4">
                  <c:v>2.5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  <c:pt idx="8">
                  <c:v>5</c:v>
                </c:pt>
                <c:pt idx="9">
                  <c:v>5.5</c:v>
                </c:pt>
                <c:pt idx="10">
                  <c:v>6</c:v>
                </c:pt>
                <c:pt idx="11">
                  <c:v>6.5</c:v>
                </c:pt>
                <c:pt idx="12">
                  <c:v>7</c:v>
                </c:pt>
                <c:pt idx="13">
                  <c:v>7.5</c:v>
                </c:pt>
                <c:pt idx="14">
                  <c:v>8</c:v>
                </c:pt>
              </c:numCache>
            </c:numRef>
          </c:xVal>
          <c:yVal>
            <c:numRef>
              <c:f>Sheet2!$D$4:$D$19</c:f>
              <c:numCache>
                <c:formatCode>0.000</c:formatCode>
                <c:ptCount val="15"/>
                <c:pt idx="0">
                  <c:v>0.99950884078402757</c:v>
                </c:pt>
                <c:pt idx="1">
                  <c:v>0.80345445374172464</c:v>
                </c:pt>
                <c:pt idx="2">
                  <c:v>0.69744592296102204</c:v>
                </c:pt>
                <c:pt idx="3">
                  <c:v>0.60106957013799978</c:v>
                </c:pt>
                <c:pt idx="4">
                  <c:v>0.53167968757034867</c:v>
                </c:pt>
                <c:pt idx="5">
                  <c:v>0.4586606841291232</c:v>
                </c:pt>
                <c:pt idx="6">
                  <c:v>0.39511013890692093</c:v>
                </c:pt>
                <c:pt idx="7">
                  <c:v>0.35488965644340598</c:v>
                </c:pt>
                <c:pt idx="8">
                  <c:v>0.32296430740520204</c:v>
                </c:pt>
                <c:pt idx="9">
                  <c:v>0.29095709849766976</c:v>
                </c:pt>
                <c:pt idx="10">
                  <c:v>0.2642162078502851</c:v>
                </c:pt>
                <c:pt idx="11">
                  <c:v>0.22888003092338449</c:v>
                </c:pt>
                <c:pt idx="12">
                  <c:v>0.21166217174124194</c:v>
                </c:pt>
                <c:pt idx="13">
                  <c:v>0.1889869879371843</c:v>
                </c:pt>
                <c:pt idx="14">
                  <c:v>0.1649747596007575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B13-41A9-AA01-054BEDD8780C}"/>
            </c:ext>
          </c:extLst>
        </c:ser>
        <c:ser>
          <c:idx val="2"/>
          <c:order val="2"/>
          <c:tx>
            <c:strRef>
              <c:f>Sheet2!$E$3</c:f>
              <c:strCache>
                <c:ptCount val="1"/>
                <c:pt idx="0">
                  <c:v>65 C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4"/>
            <c:spPr>
              <a:solidFill>
                <a:srgbClr val="002060"/>
              </a:solidFill>
              <a:ln w="3175">
                <a:solidFill>
                  <a:srgbClr val="002060"/>
                </a:solidFill>
              </a:ln>
            </c:spPr>
          </c:marker>
          <c:trendline>
            <c:trendlineType val="exp"/>
            <c:dispRSqr val="1"/>
            <c:dispEq val="1"/>
            <c:trendlineLbl>
              <c:layout>
                <c:manualLayout>
                  <c:x val="-0.25757939197997604"/>
                  <c:y val="-4.3855371978320797E-2"/>
                </c:manualLayout>
              </c:layout>
              <c:numFmt formatCode="General" sourceLinked="0"/>
            </c:trendlineLbl>
          </c:trendline>
          <c:xVal>
            <c:numRef>
              <c:f>Sheet2!$B$4:$B$19</c:f>
              <c:numCache>
                <c:formatCode>0.00</c:formatCode>
                <c:ptCount val="15"/>
                <c:pt idx="0">
                  <c:v>0</c:v>
                </c:pt>
                <c:pt idx="1">
                  <c:v>1</c:v>
                </c:pt>
                <c:pt idx="2">
                  <c:v>1.5</c:v>
                </c:pt>
                <c:pt idx="3">
                  <c:v>2</c:v>
                </c:pt>
                <c:pt idx="4">
                  <c:v>2.5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  <c:pt idx="8">
                  <c:v>5</c:v>
                </c:pt>
                <c:pt idx="9">
                  <c:v>5.5</c:v>
                </c:pt>
                <c:pt idx="10">
                  <c:v>6</c:v>
                </c:pt>
                <c:pt idx="11">
                  <c:v>6.5</c:v>
                </c:pt>
                <c:pt idx="12">
                  <c:v>7</c:v>
                </c:pt>
                <c:pt idx="13">
                  <c:v>7.5</c:v>
                </c:pt>
                <c:pt idx="14">
                  <c:v>8</c:v>
                </c:pt>
              </c:numCache>
            </c:numRef>
          </c:xVal>
          <c:yVal>
            <c:numRef>
              <c:f>Sheet2!$E$4:$E$19</c:f>
              <c:numCache>
                <c:formatCode>0.000</c:formatCode>
                <c:ptCount val="15"/>
                <c:pt idx="0">
                  <c:v>1</c:v>
                </c:pt>
                <c:pt idx="1">
                  <c:v>0.80552823709805244</c:v>
                </c:pt>
                <c:pt idx="2">
                  <c:v>0.70855157856661977</c:v>
                </c:pt>
                <c:pt idx="3">
                  <c:v>0.61192964613561118</c:v>
                </c:pt>
                <c:pt idx="4">
                  <c:v>0.53640027336830509</c:v>
                </c:pt>
                <c:pt idx="5">
                  <c:v>0.45358537223074208</c:v>
                </c:pt>
                <c:pt idx="6">
                  <c:v>0.36053798742708837</c:v>
                </c:pt>
                <c:pt idx="7">
                  <c:v>0.30113500891754136</c:v>
                </c:pt>
                <c:pt idx="8">
                  <c:v>0.26189684488597109</c:v>
                </c:pt>
                <c:pt idx="9">
                  <c:v>0.22181279553800426</c:v>
                </c:pt>
                <c:pt idx="10">
                  <c:v>0.1888505548216364</c:v>
                </c:pt>
                <c:pt idx="11">
                  <c:v>0.14723845457953311</c:v>
                </c:pt>
                <c:pt idx="12">
                  <c:v>0.12922928332721309</c:v>
                </c:pt>
                <c:pt idx="13">
                  <c:v>0.10731812497022354</c:v>
                </c:pt>
                <c:pt idx="14">
                  <c:v>8.7671756331328898E-2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AB13-41A9-AA01-054BEDD8780C}"/>
            </c:ext>
          </c:extLst>
        </c:ser>
        <c:ser>
          <c:idx val="3"/>
          <c:order val="3"/>
          <c:tx>
            <c:strRef>
              <c:f>Sheet2!$F$3</c:f>
              <c:strCache>
                <c:ptCount val="1"/>
                <c:pt idx="0">
                  <c:v>Solar</c:v>
                </c:pt>
              </c:strCache>
            </c:strRef>
          </c:tx>
          <c:spPr>
            <a:ln w="28575">
              <a:noFill/>
            </a:ln>
          </c:spPr>
          <c:marker>
            <c:symbol val="x"/>
            <c:size val="4"/>
            <c:spPr>
              <a:noFill/>
              <a:ln w="6350">
                <a:solidFill>
                  <a:srgbClr val="FF3300"/>
                </a:solidFill>
              </a:ln>
            </c:spPr>
          </c:marker>
          <c:trendline>
            <c:trendlineType val="log"/>
            <c:dispRSqr val="0"/>
            <c:dispEq val="0"/>
          </c:trendline>
          <c:trendline>
            <c:trendlineType val="exp"/>
            <c:dispRSqr val="1"/>
            <c:dispEq val="1"/>
            <c:trendlineLbl>
              <c:layout>
                <c:manualLayout>
                  <c:x val="3.721322142885846E-2"/>
                  <c:y val="-0.11658393086015473"/>
                </c:manualLayout>
              </c:layout>
              <c:numFmt formatCode="General" sourceLinked="0"/>
            </c:trendlineLbl>
          </c:trendline>
          <c:xVal>
            <c:numRef>
              <c:f>Sheet2!$B$4:$B$19</c:f>
              <c:numCache>
                <c:formatCode>0.00</c:formatCode>
                <c:ptCount val="15"/>
                <c:pt idx="0">
                  <c:v>0</c:v>
                </c:pt>
                <c:pt idx="1">
                  <c:v>1</c:v>
                </c:pt>
                <c:pt idx="2">
                  <c:v>1.5</c:v>
                </c:pt>
                <c:pt idx="3">
                  <c:v>2</c:v>
                </c:pt>
                <c:pt idx="4">
                  <c:v>2.5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  <c:pt idx="8">
                  <c:v>5</c:v>
                </c:pt>
                <c:pt idx="9">
                  <c:v>5.5</c:v>
                </c:pt>
                <c:pt idx="10">
                  <c:v>6</c:v>
                </c:pt>
                <c:pt idx="11">
                  <c:v>6.5</c:v>
                </c:pt>
                <c:pt idx="12">
                  <c:v>7</c:v>
                </c:pt>
                <c:pt idx="13">
                  <c:v>7.5</c:v>
                </c:pt>
                <c:pt idx="14">
                  <c:v>8</c:v>
                </c:pt>
              </c:numCache>
            </c:numRef>
          </c:xVal>
          <c:yVal>
            <c:numRef>
              <c:f>Sheet2!$F$4:$F$19</c:f>
              <c:numCache>
                <c:formatCode>0.000</c:formatCode>
                <c:ptCount val="15"/>
                <c:pt idx="0" formatCode="0.0000">
                  <c:v>1</c:v>
                </c:pt>
                <c:pt idx="1">
                  <c:v>0.86546939753144336</c:v>
                </c:pt>
                <c:pt idx="2">
                  <c:v>0.80178359501764396</c:v>
                </c:pt>
                <c:pt idx="3">
                  <c:v>0.73306786493380338</c:v>
                </c:pt>
                <c:pt idx="4">
                  <c:v>0.70948841611339986</c:v>
                </c:pt>
                <c:pt idx="5">
                  <c:v>0.67736607443594188</c:v>
                </c:pt>
                <c:pt idx="6">
                  <c:v>0.67736607443594188</c:v>
                </c:pt>
                <c:pt idx="7">
                  <c:v>0.6487566980454974</c:v>
                </c:pt>
                <c:pt idx="8">
                  <c:v>0.62520386259848004</c:v>
                </c:pt>
                <c:pt idx="9">
                  <c:v>0.59568963151289578</c:v>
                </c:pt>
                <c:pt idx="10">
                  <c:v>0.57059322040946359</c:v>
                </c:pt>
                <c:pt idx="11">
                  <c:v>0.54413952726332193</c:v>
                </c:pt>
                <c:pt idx="12">
                  <c:v>0.52218349421949217</c:v>
                </c:pt>
                <c:pt idx="13">
                  <c:v>0.49966858033454664</c:v>
                </c:pt>
                <c:pt idx="14">
                  <c:v>0.47382699477629392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B13-41A9-AA01-054BEDD878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2433920"/>
        <c:axId val="102435840"/>
      </c:scatterChart>
      <c:valAx>
        <c:axId val="102433920"/>
        <c:scaling>
          <c:orientation val="minMax"/>
          <c:max val="1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Waktu Pengeringan, jam</a:t>
                </a:r>
              </a:p>
            </c:rich>
          </c:tx>
          <c:layout>
            <c:manualLayout>
              <c:xMode val="edge"/>
              <c:yMode val="edge"/>
              <c:x val="0.40997413879698141"/>
              <c:y val="0.90555290867505189"/>
            </c:manualLayout>
          </c:layout>
          <c:overlay val="0"/>
        </c:title>
        <c:numFmt formatCode="0.00" sourceLinked="1"/>
        <c:majorTickMark val="none"/>
        <c:minorTickMark val="none"/>
        <c:tickLblPos val="nextTo"/>
        <c:crossAx val="102435840"/>
        <c:crosses val="autoZero"/>
        <c:crossBetween val="midCat"/>
        <c:majorUnit val="1"/>
      </c:valAx>
      <c:valAx>
        <c:axId val="102435840"/>
        <c:scaling>
          <c:orientation val="minMax"/>
          <c:max val="1.2"/>
          <c:min val="0"/>
        </c:scaling>
        <c:delete val="0"/>
        <c:axPos val="l"/>
        <c:majorGridlines>
          <c:spPr>
            <a:ln>
              <a:prstDash val="sysDot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Moisture Ratio, MR</a:t>
                </a:r>
              </a:p>
            </c:rich>
          </c:tx>
          <c:layout>
            <c:manualLayout>
              <c:xMode val="edge"/>
              <c:yMode val="edge"/>
              <c:x val="0"/>
              <c:y val="0.25911259588776286"/>
            </c:manualLayout>
          </c:layout>
          <c:overlay val="0"/>
        </c:title>
        <c:numFmt formatCode="0.000" sourceLinked="1"/>
        <c:majorTickMark val="none"/>
        <c:minorTickMark val="none"/>
        <c:tickLblPos val="nextTo"/>
        <c:crossAx val="102433920"/>
        <c:crosses val="autoZero"/>
        <c:crossBetween val="midCat"/>
        <c:majorUnit val="0.1"/>
      </c:valAx>
      <c:spPr>
        <a:ln>
          <a:solidFill>
            <a:schemeClr val="tx1"/>
          </a:solidFill>
        </a:ln>
      </c:spPr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0.43837218195407696"/>
          <c:y val="9.6508877166379542E-2"/>
          <c:w val="0.45392171302328205"/>
          <c:h val="9.2135261921282949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MR</c:v>
                </c:pt>
              </c:strCache>
            </c:strRef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Sheet3!$A$2:$A$24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</c:numCache>
            </c:numRef>
          </c:xVal>
          <c:yVal>
            <c:numRef>
              <c:f>Sheet3!$B$2:$B$24</c:f>
              <c:numCache>
                <c:formatCode>0.0000</c:formatCode>
                <c:ptCount val="23"/>
                <c:pt idx="0" formatCode="General">
                  <c:v>1</c:v>
                </c:pt>
                <c:pt idx="1">
                  <c:v>0.83433797749457572</c:v>
                </c:pt>
                <c:pt idx="2">
                  <c:v>0.67201019562892461</c:v>
                </c:pt>
                <c:pt idx="3">
                  <c:v>0.530240494172042</c:v>
                </c:pt>
                <c:pt idx="4">
                  <c:v>0.41800000677900856</c:v>
                </c:pt>
                <c:pt idx="5">
                  <c:v>0.31865437268896607</c:v>
                </c:pt>
                <c:pt idx="6">
                  <c:v>0.24165367725110606</c:v>
                </c:pt>
                <c:pt idx="7">
                  <c:v>0.19786643967794992</c:v>
                </c:pt>
                <c:pt idx="8">
                  <c:v>0.1623134869997036</c:v>
                </c:pt>
                <c:pt idx="9">
                  <c:v>0.12827107427980775</c:v>
                </c:pt>
                <c:pt idx="10">
                  <c:v>0.10249978889283023</c:v>
                </c:pt>
                <c:pt idx="11">
                  <c:v>8.9733884122869256E-2</c:v>
                </c:pt>
                <c:pt idx="12">
                  <c:v>8.3102245281331033E-2</c:v>
                </c:pt>
                <c:pt idx="13">
                  <c:v>7.7041664228925291E-2</c:v>
                </c:pt>
                <c:pt idx="14">
                  <c:v>7.1496877308639226E-2</c:v>
                </c:pt>
                <c:pt idx="15">
                  <c:v>6.674420280553689E-2</c:v>
                </c:pt>
                <c:pt idx="16">
                  <c:v>6.2323110244511495E-2</c:v>
                </c:pt>
                <c:pt idx="17">
                  <c:v>6.0112563963998791E-2</c:v>
                </c:pt>
                <c:pt idx="18">
                  <c:v>5.7994123778507371E-2</c:v>
                </c:pt>
                <c:pt idx="19">
                  <c:v>5.6465162601152766E-2</c:v>
                </c:pt>
                <c:pt idx="20">
                  <c:v>5.5230940927866463E-2</c:v>
                </c:pt>
                <c:pt idx="21">
                  <c:v>5.4309879977652825E-2</c:v>
                </c:pt>
                <c:pt idx="22">
                  <c:v>5.3333555370426423E-2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559-4C15-B2B6-D750E51BA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8532840"/>
        <c:axId val="428533824"/>
      </c:scatterChart>
      <c:valAx>
        <c:axId val="428532840"/>
        <c:scaling>
          <c:orientation val="minMax"/>
          <c:max val="22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Waktu, jam ke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8533824"/>
        <c:crosses val="autoZero"/>
        <c:crossBetween val="midCat"/>
        <c:majorUnit val="2"/>
      </c:valAx>
      <c:valAx>
        <c:axId val="42853382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prstDash val="sysDot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Moisture Ratio, MR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8532840"/>
        <c:crosses val="autoZero"/>
        <c:crossBetween val="midCat"/>
      </c:valAx>
      <c:spPr>
        <a:noFill/>
        <a:ln w="6350">
          <a:solidFill>
            <a:schemeClr val="bg1">
              <a:lumMod val="7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Sheet3!$D$2</c:f>
              <c:strCache>
                <c:ptCount val="1"/>
                <c:pt idx="0">
                  <c:v>DR, kg air/jam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Sheet3!$C$3:$C$24</c:f>
              <c:numCache>
                <c:formatCode>General</c:formatCode>
                <c:ptCount val="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</c:numCache>
            </c:numRef>
          </c:xVal>
          <c:yVal>
            <c:numRef>
              <c:f>Sheet3!$D$3:$D$24</c:f>
              <c:numCache>
                <c:formatCode>General</c:formatCode>
                <c:ptCount val="22"/>
                <c:pt idx="0">
                  <c:v>89.930000000000064</c:v>
                </c:pt>
                <c:pt idx="1">
                  <c:v>88.12</c:v>
                </c:pt>
                <c:pt idx="2">
                  <c:v>76.960000000000036</c:v>
                </c:pt>
                <c:pt idx="3">
                  <c:v>60.92999999999995</c:v>
                </c:pt>
                <c:pt idx="4">
                  <c:v>53.92999999999995</c:v>
                </c:pt>
                <c:pt idx="5">
                  <c:v>41.800000000000068</c:v>
                </c:pt>
                <c:pt idx="6">
                  <c:v>23.769999999999982</c:v>
                </c:pt>
                <c:pt idx="7">
                  <c:v>19.300000000000011</c:v>
                </c:pt>
                <c:pt idx="8">
                  <c:v>18.479999999999961</c:v>
                </c:pt>
                <c:pt idx="9">
                  <c:v>13.990000000000009</c:v>
                </c:pt>
                <c:pt idx="10">
                  <c:v>6.9300000000000068</c:v>
                </c:pt>
                <c:pt idx="11">
                  <c:v>3.6000000000000227</c:v>
                </c:pt>
                <c:pt idx="12">
                  <c:v>3.2900000000000205</c:v>
                </c:pt>
                <c:pt idx="13">
                  <c:v>3.0099999999999909</c:v>
                </c:pt>
                <c:pt idx="14">
                  <c:v>2.5799999999999841</c:v>
                </c:pt>
                <c:pt idx="15">
                  <c:v>2.3999999999999773</c:v>
                </c:pt>
                <c:pt idx="16">
                  <c:v>1.1999999999999886</c:v>
                </c:pt>
                <c:pt idx="17">
                  <c:v>1.1500000000000341</c:v>
                </c:pt>
                <c:pt idx="18">
                  <c:v>0.82999999999998408</c:v>
                </c:pt>
                <c:pt idx="19">
                  <c:v>0.67000000000001592</c:v>
                </c:pt>
                <c:pt idx="20">
                  <c:v>0.5</c:v>
                </c:pt>
                <c:pt idx="21">
                  <c:v>0.52999999999997272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EDD-4EEA-95F2-53F7537F8F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5160504"/>
        <c:axId val="495155256"/>
      </c:scatterChart>
      <c:valAx>
        <c:axId val="495160504"/>
        <c:scaling>
          <c:orientation val="minMax"/>
          <c:max val="23"/>
          <c:min val="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Waktu, jam ke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5155256"/>
        <c:crosses val="autoZero"/>
        <c:crossBetween val="midCat"/>
        <c:majorUnit val="2"/>
      </c:valAx>
      <c:valAx>
        <c:axId val="495155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DR, kg air/jam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5160504"/>
        <c:crosses val="autoZero"/>
        <c:crossBetween val="midCat"/>
      </c:valAx>
      <c:spPr>
        <a:noFill/>
        <a:ln>
          <a:solidFill>
            <a:schemeClr val="bg1">
              <a:lumMod val="75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44E2D-90C4-4E25-9BA2-4A6B336264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01A8-DBBD-4370-AC24-533A766552B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2277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44E2D-90C4-4E25-9BA2-4A6B336264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01A8-DBBD-4370-AC24-533A76655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568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44E2D-90C4-4E25-9BA2-4A6B336264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01A8-DBBD-4370-AC24-533A76655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1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44E2D-90C4-4E25-9BA2-4A6B336264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01A8-DBBD-4370-AC24-533A76655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5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44E2D-90C4-4E25-9BA2-4A6B336264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01A8-DBBD-4370-AC24-533A766552B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20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44E2D-90C4-4E25-9BA2-4A6B336264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01A8-DBBD-4370-AC24-533A76655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5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44E2D-90C4-4E25-9BA2-4A6B336264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01A8-DBBD-4370-AC24-533A76655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45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44E2D-90C4-4E25-9BA2-4A6B336264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01A8-DBBD-4370-AC24-533A76655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7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44E2D-90C4-4E25-9BA2-4A6B336264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01A8-DBBD-4370-AC24-533A76655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4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644E2D-90C4-4E25-9BA2-4A6B336264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6B01A8-DBBD-4370-AC24-533A76655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16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44E2D-90C4-4E25-9BA2-4A6B336264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B01A8-DBBD-4370-AC24-533A76655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48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2644E2D-90C4-4E25-9BA2-4A6B3362641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B6B01A8-DBBD-4370-AC24-533A766552B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92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76137" y="456725"/>
            <a:ext cx="5239725" cy="989304"/>
          </a:xfrm>
          <a:solidFill>
            <a:schemeClr val="bg2"/>
          </a:solidFill>
        </p:spPr>
        <p:txBody>
          <a:bodyPr/>
          <a:lstStyle/>
          <a:p>
            <a:pPr algn="ctr"/>
            <a:r>
              <a:rPr lang="en-US" b="1" dirty="0" err="1" smtClean="0"/>
              <a:t>Pertemuan</a:t>
            </a:r>
            <a:r>
              <a:rPr lang="en-US" b="1" dirty="0" smtClean="0"/>
              <a:t> VI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66800" y="3498112"/>
            <a:ext cx="10058400" cy="1583266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000" dirty="0" err="1" smtClean="0"/>
              <a:t>Kurva</a:t>
            </a:r>
            <a:r>
              <a:rPr lang="en-US" sz="4000" dirty="0" smtClean="0"/>
              <a:t> </a:t>
            </a:r>
            <a:r>
              <a:rPr lang="en-US" sz="4000" dirty="0" err="1"/>
              <a:t>K</a:t>
            </a:r>
            <a:r>
              <a:rPr lang="en-US" sz="4000" dirty="0" err="1" smtClean="0"/>
              <a:t>esetimbangan</a:t>
            </a:r>
            <a:r>
              <a:rPr lang="en-US" sz="4000" dirty="0" smtClean="0"/>
              <a:t> </a:t>
            </a:r>
            <a:r>
              <a:rPr lang="en-US" sz="4000" dirty="0" err="1" smtClean="0"/>
              <a:t>Termal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</a:p>
          <a:p>
            <a:pPr algn="ctr"/>
            <a:r>
              <a:rPr lang="en-US" sz="4000" dirty="0" smtClean="0"/>
              <a:t>Model </a:t>
            </a:r>
            <a:r>
              <a:rPr lang="en-US" sz="4000" dirty="0" err="1" smtClean="0"/>
              <a:t>kinetika</a:t>
            </a:r>
            <a:r>
              <a:rPr lang="en-US" sz="4000" dirty="0" smtClean="0"/>
              <a:t> </a:t>
            </a:r>
            <a:r>
              <a:rPr lang="en-US" sz="4000" dirty="0" err="1" smtClean="0"/>
              <a:t>Pengeringan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4827181" y="5826642"/>
            <a:ext cx="290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SF Dina, 09 April 2020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3150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31843" y="921224"/>
            <a:ext cx="8176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Kurva</a:t>
            </a:r>
            <a:r>
              <a:rPr lang="en-US" sz="2400" dirty="0" smtClean="0"/>
              <a:t> </a:t>
            </a:r>
            <a:r>
              <a:rPr lang="en-US" sz="2400" dirty="0" err="1" smtClean="0"/>
              <a:t>Pengeringan</a:t>
            </a:r>
            <a:r>
              <a:rPr lang="en-US" sz="2400" dirty="0" smtClean="0"/>
              <a:t> </a:t>
            </a:r>
            <a:r>
              <a:rPr lang="en-US" sz="2400" dirty="0" err="1" smtClean="0"/>
              <a:t>biji</a:t>
            </a:r>
            <a:r>
              <a:rPr lang="en-US" sz="2400" dirty="0" smtClean="0"/>
              <a:t> </a:t>
            </a:r>
            <a:r>
              <a:rPr lang="en-US" sz="2400" dirty="0" err="1" smtClean="0"/>
              <a:t>kakao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Oven 65</a:t>
            </a:r>
            <a:r>
              <a:rPr lang="en-US" sz="2400" dirty="0" smtClean="0">
                <a:sym typeface="Symbol" panose="05050102010706020507" pitchFamily="18" charset="2"/>
              </a:rPr>
              <a:t>C</a:t>
            </a:r>
            <a:endParaRPr lang="en-US" sz="24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1335005"/>
              </p:ext>
            </p:extLst>
          </p:nvPr>
        </p:nvGraphicFramePr>
        <p:xfrm>
          <a:off x="1104900" y="1943100"/>
          <a:ext cx="7505700" cy="405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655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301" y="318987"/>
            <a:ext cx="2584383" cy="84702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Drying Rate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69851" y="2901012"/>
                <a:ext cx="4173599" cy="2220162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894,32−804,39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> 89,93 kg/jam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804,39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−716,27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88,12 kg/jam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380,95 −380,42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> 0,53 kg/jam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9851" y="2901012"/>
                <a:ext cx="4173599" cy="2220162"/>
              </a:xfrm>
              <a:blipFill>
                <a:blip r:embed="rId2"/>
                <a:stretch>
                  <a:fillRect t="-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099493"/>
              </p:ext>
            </p:extLst>
          </p:nvPr>
        </p:nvGraphicFramePr>
        <p:xfrm>
          <a:off x="4962098" y="1869036"/>
          <a:ext cx="6582202" cy="4284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2880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81050"/>
            <a:ext cx="4827270" cy="956310"/>
          </a:xfrm>
        </p:spPr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607734"/>
            <a:ext cx="9913620" cy="1602316"/>
          </a:xfrm>
        </p:spPr>
        <p:txBody>
          <a:bodyPr>
            <a:noAutofit/>
          </a:bodyPr>
          <a:lstStyle/>
          <a:p>
            <a:r>
              <a:rPr lang="en-US" sz="2400" dirty="0" smtClean="0"/>
              <a:t>1. Dengan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Program Excel, </a:t>
            </a:r>
            <a:r>
              <a:rPr lang="en-US" sz="2400" dirty="0" err="1" smtClean="0"/>
              <a:t>lengkapi</a:t>
            </a:r>
            <a:r>
              <a:rPr lang="en-US" sz="2400" dirty="0" smtClean="0"/>
              <a:t> </a:t>
            </a:r>
            <a:r>
              <a:rPr lang="en-US" sz="2400" dirty="0" err="1" smtClean="0"/>
              <a:t>perhitungan</a:t>
            </a:r>
            <a:r>
              <a:rPr lang="en-US" sz="2400" dirty="0" smtClean="0"/>
              <a:t> MR </a:t>
            </a:r>
            <a:r>
              <a:rPr lang="en-US" sz="2400" dirty="0" err="1" smtClean="0"/>
              <a:t>dan</a:t>
            </a:r>
            <a:r>
              <a:rPr lang="en-US" sz="2400" dirty="0" smtClean="0"/>
              <a:t> DR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Setiap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penimbangan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dilakukan</a:t>
            </a:r>
            <a:endParaRPr lang="en-US" sz="2400" dirty="0" smtClean="0"/>
          </a:p>
          <a:p>
            <a:r>
              <a:rPr lang="en-US" sz="2400" dirty="0" smtClean="0"/>
              <a:t>2. </a:t>
            </a:r>
            <a:r>
              <a:rPr lang="en-US" sz="2400" dirty="0" err="1" smtClean="0"/>
              <a:t>Berapa</a:t>
            </a:r>
            <a:r>
              <a:rPr lang="en-US" sz="2400" dirty="0" smtClean="0"/>
              <a:t> </a:t>
            </a:r>
            <a:r>
              <a:rPr lang="en-US" sz="2400" dirty="0" err="1" smtClean="0"/>
              <a:t>kadar</a:t>
            </a:r>
            <a:r>
              <a:rPr lang="en-US" sz="2400" dirty="0" smtClean="0"/>
              <a:t> air </a:t>
            </a:r>
            <a:r>
              <a:rPr lang="en-US" sz="2400" dirty="0" err="1" smtClean="0"/>
              <a:t>akhir</a:t>
            </a:r>
            <a:r>
              <a:rPr lang="en-US" sz="2400" dirty="0" smtClean="0"/>
              <a:t> </a:t>
            </a:r>
            <a:r>
              <a:rPr lang="en-US" sz="2400" dirty="0" err="1" smtClean="0"/>
              <a:t>biji</a:t>
            </a:r>
            <a:r>
              <a:rPr lang="en-US" sz="2400" dirty="0" smtClean="0"/>
              <a:t> </a:t>
            </a:r>
            <a:r>
              <a:rPr lang="en-US" sz="2400" dirty="0" err="1" smtClean="0"/>
              <a:t>kakao</a:t>
            </a:r>
            <a:r>
              <a:rPr lang="en-US" sz="2400" dirty="0" smtClean="0"/>
              <a:t> </a:t>
            </a:r>
            <a:r>
              <a:rPr lang="en-US" sz="2400" dirty="0" err="1" smtClean="0"/>
              <a:t>setelah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dikeringkan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7974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967" y="616688"/>
            <a:ext cx="7184065" cy="82296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</a:rPr>
              <a:t>Hakikat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Pengeringan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949" y="2509284"/>
            <a:ext cx="11398102" cy="1318437"/>
          </a:xfrm>
        </p:spPr>
        <p:txBody>
          <a:bodyPr>
            <a:noAutofit/>
          </a:bodyPr>
          <a:lstStyle/>
          <a:p>
            <a:pPr algn="ctr"/>
            <a:r>
              <a:rPr lang="fi-FI" sz="2800" dirty="0" smtClean="0">
                <a:solidFill>
                  <a:schemeClr val="tx1"/>
                </a:solidFill>
              </a:rPr>
              <a:t> 1. </a:t>
            </a:r>
            <a:r>
              <a:rPr lang="fi-FI" sz="2800" dirty="0">
                <a:solidFill>
                  <a:schemeClr val="tx1"/>
                </a:solidFill>
              </a:rPr>
              <a:t>Air akan menguap dari permukaan bahan </a:t>
            </a:r>
            <a:endParaRPr lang="fi-FI" sz="2800" dirty="0" smtClean="0">
              <a:solidFill>
                <a:schemeClr val="tx1"/>
              </a:solidFill>
            </a:endParaRP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2.  </a:t>
            </a:r>
            <a:r>
              <a:rPr lang="en-US" sz="2800" dirty="0">
                <a:solidFill>
                  <a:schemeClr val="tx1"/>
                </a:solidFill>
              </a:rPr>
              <a:t>Air </a:t>
            </a:r>
            <a:r>
              <a:rPr lang="en-US" sz="2800" dirty="0" err="1">
                <a:solidFill>
                  <a:schemeClr val="tx1"/>
                </a:solidFill>
              </a:rPr>
              <a:t>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berpindah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dari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bagian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dalam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permukaan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luar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bahan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81469" y="4380614"/>
            <a:ext cx="8768317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US" sz="2400" dirty="0">
              <a:solidFill>
                <a:srgbClr val="000000"/>
              </a:solidFill>
            </a:endParaRPr>
          </a:p>
          <a:p>
            <a:pPr marR="0" algn="just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Dua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Fenomena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ini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penting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untuk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diperhatikan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dalam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mengkaji</a:t>
            </a:r>
            <a:r>
              <a:rPr lang="en-US" sz="2400" dirty="0">
                <a:solidFill>
                  <a:srgbClr val="000000"/>
                </a:solidFill>
              </a:rPr>
              <a:t> proses </a:t>
            </a:r>
            <a:r>
              <a:rPr lang="en-US" sz="2400" dirty="0" err="1">
                <a:solidFill>
                  <a:srgbClr val="000000"/>
                </a:solidFill>
              </a:rPr>
              <a:t>pengeringan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sesuatu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bahan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dan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faktor-faktor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luar</a:t>
            </a:r>
            <a:r>
              <a:rPr lang="en-US" sz="2400" dirty="0">
                <a:solidFill>
                  <a:srgbClr val="000000"/>
                </a:solidFill>
              </a:rPr>
              <a:t> yang </a:t>
            </a:r>
            <a:r>
              <a:rPr lang="en-US" sz="2400" dirty="0" err="1">
                <a:solidFill>
                  <a:srgbClr val="000000"/>
                </a:solidFill>
              </a:rPr>
              <a:t>mempengaruhi</a:t>
            </a:r>
            <a:r>
              <a:rPr lang="en-US" sz="2400" dirty="0">
                <a:solidFill>
                  <a:srgbClr val="000000"/>
                </a:solidFill>
              </a:rPr>
              <a:t> proses </a:t>
            </a:r>
            <a:r>
              <a:rPr lang="en-US" sz="2400" dirty="0" err="1">
                <a:solidFill>
                  <a:srgbClr val="000000"/>
                </a:solidFill>
              </a:rPr>
              <a:t>pengeringan</a:t>
            </a:r>
            <a:r>
              <a:rPr lang="en-US" sz="2400" dirty="0">
                <a:solidFill>
                  <a:srgbClr val="000000"/>
                </a:solidFill>
              </a:rPr>
              <a:t>. </a:t>
            </a:r>
            <a:endParaRPr lang="en-US" sz="2400" dirty="0" smtClean="0">
              <a:solidFill>
                <a:srgbClr val="000000"/>
              </a:solidFill>
            </a:endParaRPr>
          </a:p>
          <a:p>
            <a:pPr marR="0"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3839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9516" y="361506"/>
            <a:ext cx="5482856" cy="59582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Jenis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bahan</a:t>
            </a:r>
            <a:r>
              <a:rPr lang="en-US" sz="3200" dirty="0" smtClean="0">
                <a:solidFill>
                  <a:schemeClr val="tx1"/>
                </a:solidFill>
              </a:rPr>
              <a:t> yang </a:t>
            </a:r>
            <a:r>
              <a:rPr lang="en-US" sz="3200" dirty="0" err="1" smtClean="0">
                <a:solidFill>
                  <a:schemeClr val="tx1"/>
                </a:solidFill>
              </a:rPr>
              <a:t>dikeringkan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379181"/>
              </p:ext>
            </p:extLst>
          </p:nvPr>
        </p:nvGraphicFramePr>
        <p:xfrm>
          <a:off x="205562" y="1250624"/>
          <a:ext cx="11780876" cy="46634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890438">
                  <a:extLst>
                    <a:ext uri="{9D8B030D-6E8A-4147-A177-3AD203B41FA5}">
                      <a16:colId xmlns:a16="http://schemas.microsoft.com/office/drawing/2014/main" val="2220031917"/>
                    </a:ext>
                  </a:extLst>
                </a:gridCol>
                <a:gridCol w="5890438">
                  <a:extLst>
                    <a:ext uri="{9D8B030D-6E8A-4147-A177-3AD203B41FA5}">
                      <a16:colId xmlns:a16="http://schemas.microsoft.com/office/drawing/2014/main" val="725636687"/>
                    </a:ext>
                  </a:extLst>
                </a:gridCol>
              </a:tblGrid>
              <a:tr h="4554753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Bahan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higroskopis</a:t>
                      </a:r>
                      <a:r>
                        <a:rPr lang="en-US" sz="2000" baseline="0" dirty="0" smtClean="0"/>
                        <a:t>:   </a:t>
                      </a:r>
                    </a:p>
                    <a:p>
                      <a:endParaRPr lang="en-US" sz="2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bahan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masih</a:t>
                      </a:r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menyimpan</a:t>
                      </a:r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sebagian</a:t>
                      </a:r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air 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yang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dikandungnya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setelah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dikeringkan</a:t>
                      </a:r>
                      <a:endParaRPr lang="en-US" sz="2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Bahan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higroskopik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perlu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menyimpan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sebagian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air yang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dikandungnya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karena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air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tersebut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bertindak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sebagai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pengikat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sehingga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sel-sel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bahan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tersebut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pecah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Contoh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hasil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pertanian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perkebunan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hasil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laut</a:t>
                      </a:r>
                      <a:endParaRPr lang="en-US" sz="2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Kadar air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akhir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bahan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penyimpanan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perlu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ditetapkan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agar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awet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kualitas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tetap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terjaga</a:t>
                      </a:r>
                      <a:endParaRPr lang="en-US" sz="2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Bahan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Tak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higroskopis</a:t>
                      </a:r>
                      <a:r>
                        <a:rPr lang="en-US" sz="2000" baseline="0" dirty="0" smtClean="0"/>
                        <a:t>:  </a:t>
                      </a:r>
                    </a:p>
                    <a:p>
                      <a:endParaRPr lang="en-US" sz="2000" baseline="0" dirty="0" smtClean="0"/>
                    </a:p>
                    <a:p>
                      <a:r>
                        <a:rPr lang="en-US" sz="2000" baseline="0" dirty="0" err="1" smtClean="0"/>
                        <a:t>b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ahan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mengeluarkan</a:t>
                      </a:r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semua</a:t>
                      </a:r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air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dikandungnya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tekstil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serat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sintetik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290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897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6322" y="361506"/>
            <a:ext cx="4389120" cy="61668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Kurva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Pengeringan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652" y="1186515"/>
            <a:ext cx="11589488" cy="100379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b="1" dirty="0" smtClean="0">
                <a:solidFill>
                  <a:schemeClr val="tx1"/>
                </a:solidFill>
              </a:rPr>
              <a:t> Karakteristik proses pengeringan </a:t>
            </a:r>
            <a:r>
              <a:rPr lang="sv-SE" dirty="0" smtClean="0">
                <a:solidFill>
                  <a:schemeClr val="tx1"/>
                </a:solidFill>
              </a:rPr>
              <a:t>suatu bahan </a:t>
            </a:r>
            <a:r>
              <a:rPr lang="sv-SE" b="1" dirty="0" smtClean="0">
                <a:solidFill>
                  <a:schemeClr val="tx1"/>
                </a:solidFill>
              </a:rPr>
              <a:t>bergantung pada waktu </a:t>
            </a:r>
            <a:r>
              <a:rPr lang="sv-SE" dirty="0" smtClean="0">
                <a:solidFill>
                  <a:schemeClr val="tx1"/>
                </a:solidFill>
              </a:rPr>
              <a:t>yang diperlukan ,  </a:t>
            </a:r>
            <a:r>
              <a:rPr lang="en-US" dirty="0" err="1" smtClean="0">
                <a:solidFill>
                  <a:schemeClr val="tx1"/>
                </a:solidFill>
              </a:rPr>
              <a:t>sehingga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perlu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menggambarkan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kurva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hubungan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kandungan</a:t>
            </a:r>
            <a:r>
              <a:rPr lang="en-US" dirty="0">
                <a:solidFill>
                  <a:schemeClr val="tx1"/>
                </a:solidFill>
              </a:rPr>
              <a:t> air </a:t>
            </a:r>
            <a:r>
              <a:rPr lang="en-US" dirty="0" err="1">
                <a:solidFill>
                  <a:schemeClr val="tx1"/>
                </a:solidFill>
              </a:rPr>
              <a:t>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diperlukan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mengeluarkan</a:t>
            </a:r>
            <a:r>
              <a:rPr lang="en-US" dirty="0">
                <a:solidFill>
                  <a:schemeClr val="tx1"/>
                </a:solidFill>
              </a:rPr>
              <a:t> air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7499646"/>
              </p:ext>
            </p:extLst>
          </p:nvPr>
        </p:nvGraphicFramePr>
        <p:xfrm>
          <a:off x="346841" y="2220738"/>
          <a:ext cx="8797159" cy="4082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66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8722" y="666306"/>
            <a:ext cx="4389120" cy="61668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Kurva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Pengeringan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016" y="2054982"/>
            <a:ext cx="10857968" cy="408456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   </a:t>
            </a:r>
            <a:r>
              <a:rPr lang="en-US" sz="2800" dirty="0" err="1" smtClean="0">
                <a:solidFill>
                  <a:schemeClr val="tx1"/>
                </a:solidFill>
              </a:rPr>
              <a:t>Pada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proses </a:t>
            </a:r>
            <a:r>
              <a:rPr lang="en-US" sz="2800" dirty="0" err="1">
                <a:solidFill>
                  <a:schemeClr val="tx1"/>
                </a:solidFill>
              </a:rPr>
              <a:t>pengeringan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berlaku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dua</a:t>
            </a:r>
            <a:r>
              <a:rPr lang="en-US" sz="2800" dirty="0">
                <a:solidFill>
                  <a:schemeClr val="tx1"/>
                </a:solidFill>
              </a:rPr>
              <a:t> proses, </a:t>
            </a:r>
            <a:r>
              <a:rPr lang="en-US" sz="2800" dirty="0" err="1">
                <a:solidFill>
                  <a:schemeClr val="tx1"/>
                </a:solidFill>
              </a:rPr>
              <a:t>yaitu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</a:p>
          <a:p>
            <a:pPr marL="696913" indent="-696913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    a. </a:t>
            </a:r>
            <a:r>
              <a:rPr lang="en-US" sz="2800" dirty="0" err="1" smtClean="0">
                <a:solidFill>
                  <a:schemeClr val="tx1"/>
                </a:solidFill>
              </a:rPr>
              <a:t>Pada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permulaan</a:t>
            </a:r>
            <a:r>
              <a:rPr lang="en-US" sz="2800" dirty="0">
                <a:solidFill>
                  <a:schemeClr val="tx1"/>
                </a:solidFill>
              </a:rPr>
              <a:t> proses air </a:t>
            </a:r>
            <a:r>
              <a:rPr lang="en-US" sz="2800" dirty="0" err="1">
                <a:solidFill>
                  <a:schemeClr val="tx1"/>
                </a:solidFill>
              </a:rPr>
              <a:t>dipermukaan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bahan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diuapkan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seperti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digambarkan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kurva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pengeringan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berkemiringan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rendah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kemudian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barulah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berlaku</a:t>
            </a:r>
            <a:r>
              <a:rPr lang="en-US" sz="2800" dirty="0">
                <a:solidFill>
                  <a:schemeClr val="tx1"/>
                </a:solidFill>
              </a:rPr>
              <a:t> proses </a:t>
            </a:r>
            <a:r>
              <a:rPr lang="en-US" sz="2800" dirty="0" err="1">
                <a:solidFill>
                  <a:schemeClr val="tx1"/>
                </a:solidFill>
              </a:rPr>
              <a:t>pemindahan</a:t>
            </a:r>
            <a:r>
              <a:rPr lang="en-US" sz="2800" dirty="0">
                <a:solidFill>
                  <a:schemeClr val="tx1"/>
                </a:solidFill>
              </a:rPr>
              <a:t> air </a:t>
            </a:r>
            <a:r>
              <a:rPr lang="en-US" sz="2800" dirty="0" err="1">
                <a:solidFill>
                  <a:schemeClr val="tx1"/>
                </a:solidFill>
              </a:rPr>
              <a:t>dari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bagian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dalam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bahan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permukaaannya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631825" indent="-284163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b. </a:t>
            </a:r>
            <a:r>
              <a:rPr lang="en-US" sz="2800" dirty="0" err="1" smtClean="0">
                <a:solidFill>
                  <a:schemeClr val="tx1"/>
                </a:solidFill>
              </a:rPr>
              <a:t>Semakin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lama </a:t>
            </a:r>
            <a:r>
              <a:rPr lang="en-US" sz="2800" dirty="0" err="1">
                <a:solidFill>
                  <a:schemeClr val="tx1"/>
                </a:solidFill>
              </a:rPr>
              <a:t>semakin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sedikit</a:t>
            </a:r>
            <a:r>
              <a:rPr lang="en-US" sz="2800" dirty="0">
                <a:solidFill>
                  <a:schemeClr val="tx1"/>
                </a:solidFill>
              </a:rPr>
              <a:t> air yang </a:t>
            </a:r>
            <a:r>
              <a:rPr lang="en-US" sz="2800" dirty="0" err="1">
                <a:solidFill>
                  <a:schemeClr val="tx1"/>
                </a:solidFill>
              </a:rPr>
              <a:t>diuapkan</a:t>
            </a:r>
            <a:r>
              <a:rPr lang="en-US" sz="2800" dirty="0">
                <a:solidFill>
                  <a:schemeClr val="tx1"/>
                </a:solidFill>
              </a:rPr>
              <a:t>. Proses </a:t>
            </a:r>
            <a:r>
              <a:rPr lang="en-US" sz="2800" dirty="0" err="1">
                <a:solidFill>
                  <a:schemeClr val="tx1"/>
                </a:solidFill>
              </a:rPr>
              <a:t>ini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berlangsung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sampai</a:t>
            </a:r>
            <a:r>
              <a:rPr lang="en-US" sz="2800" dirty="0">
                <a:solidFill>
                  <a:schemeClr val="tx1"/>
                </a:solidFill>
              </a:rPr>
              <a:t> air yang </a:t>
            </a:r>
            <a:r>
              <a:rPr lang="en-US" sz="2800" dirty="0" err="1">
                <a:solidFill>
                  <a:schemeClr val="tx1"/>
                </a:solidFill>
              </a:rPr>
              <a:t>terikat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saja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tinggal</a:t>
            </a:r>
            <a:r>
              <a:rPr lang="en-US" sz="2800" dirty="0">
                <a:solidFill>
                  <a:schemeClr val="tx1"/>
                </a:solidFill>
              </a:rPr>
              <a:t> di </a:t>
            </a:r>
            <a:r>
              <a:rPr lang="en-US" sz="2800" dirty="0" err="1">
                <a:solidFill>
                  <a:schemeClr val="tx1"/>
                </a:solidFill>
              </a:rPr>
              <a:t>dalam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bahan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tersebut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44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6322" y="361506"/>
            <a:ext cx="4389120" cy="61668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Moisture Ratio, MR</a:t>
            </a:r>
            <a:endParaRPr lang="en-US" sz="32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23027" y="1719942"/>
                <a:ext cx="11545945" cy="4942114"/>
              </a:xfrm>
            </p:spPr>
            <p:txBody>
              <a:bodyPr>
                <a:noAutofit/>
              </a:bodyPr>
              <a:lstStyle/>
              <a:p>
                <a:pPr marL="282575" indent="-282575">
                  <a:buFont typeface="Wingdings" panose="05000000000000000000" pitchFamily="2" charset="2"/>
                  <a:buChar char="§"/>
                </a:pPr>
                <a:r>
                  <a:rPr lang="en-US" sz="2400" dirty="0" smtClean="0"/>
                  <a:t>Karakteristik </a:t>
                </a:r>
                <a:r>
                  <a:rPr lang="en-US" sz="2400" dirty="0" err="1"/>
                  <a:t>pengeringan</a:t>
                </a:r>
                <a:r>
                  <a:rPr lang="en-US" sz="2400" dirty="0"/>
                  <a:t> di </a:t>
                </a:r>
                <a:r>
                  <a:rPr lang="en-US" sz="2400" dirty="0" err="1"/>
                  <a:t>tampilkan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kurva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penurunan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kadar</a:t>
                </a:r>
                <a:r>
                  <a:rPr lang="en-US" sz="2400" dirty="0"/>
                  <a:t> air </a:t>
                </a:r>
                <a:r>
                  <a:rPr lang="en-US" sz="2400" i="1" dirty="0"/>
                  <a:t> </a:t>
                </a:r>
                <a:r>
                  <a:rPr lang="en-US" sz="2400" dirty="0"/>
                  <a:t>(MR) </a:t>
                </a:r>
                <a:r>
                  <a:rPr lang="en-US" sz="2400" dirty="0" err="1" smtClean="0"/>
                  <a:t>terhadap</a:t>
                </a:r>
                <a:r>
                  <a:rPr lang="en-US" sz="2400" dirty="0" smtClean="0"/>
                  <a:t> </a:t>
                </a:r>
                <a:r>
                  <a:rPr lang="en-US" sz="2400" dirty="0" err="1"/>
                  <a:t>waktu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pengeringan</a:t>
                </a:r>
                <a:r>
                  <a:rPr lang="en-US" sz="2400" dirty="0"/>
                  <a:t>. </a:t>
                </a:r>
                <a:endParaRPr lang="en-US" sz="2400" dirty="0" smtClean="0"/>
              </a:p>
              <a:p>
                <a:pPr marL="282575" indent="-282575">
                  <a:buFont typeface="Wingdings" panose="05000000000000000000" pitchFamily="2" charset="2"/>
                  <a:buChar char="§"/>
                </a:pPr>
                <a:endParaRPr lang="en-US" sz="2400" dirty="0"/>
              </a:p>
              <a:p>
                <a:pPr marL="282575" indent="-282575">
                  <a:buFont typeface="Wingdings" panose="05000000000000000000" pitchFamily="2" charset="2"/>
                  <a:buChar char="§"/>
                </a:pPr>
                <a:r>
                  <a:rPr lang="en-US" sz="2400" dirty="0" err="1" smtClean="0"/>
                  <a:t>Rasio</a:t>
                </a:r>
                <a:r>
                  <a:rPr lang="en-US" sz="2400" dirty="0" smtClean="0"/>
                  <a:t> </a:t>
                </a:r>
                <a:r>
                  <a:rPr lang="en-US" sz="2400" dirty="0" err="1"/>
                  <a:t>kadar</a:t>
                </a:r>
                <a:r>
                  <a:rPr lang="en-US" sz="2400" dirty="0"/>
                  <a:t> air (MR) </a:t>
                </a:r>
                <a:r>
                  <a:rPr lang="en-US" sz="2400" dirty="0" err="1"/>
                  <a:t>digunakan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variabel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berkaitan</a:t>
                </a:r>
                <a:r>
                  <a:rPr lang="en-US" sz="2400" dirty="0"/>
                  <a:t> dengan </a:t>
                </a:r>
                <a:r>
                  <a:rPr lang="en-US" sz="2400" dirty="0" err="1"/>
                  <a:t>kadar</a:t>
                </a:r>
                <a:r>
                  <a:rPr lang="en-US" sz="2400" dirty="0"/>
                  <a:t> air </a:t>
                </a:r>
                <a:r>
                  <a:rPr lang="en-US" sz="2400" dirty="0" err="1"/>
                  <a:t>awal</a:t>
                </a:r>
                <a:r>
                  <a:rPr lang="en-US" sz="2400" dirty="0"/>
                  <a:t> (</a:t>
                </a:r>
                <a:r>
                  <a:rPr lang="en-US" sz="2400" dirty="0" err="1"/>
                  <a:t>M</a:t>
                </a:r>
                <a:r>
                  <a:rPr lang="en-US" sz="2400" baseline="-25000" dirty="0" err="1"/>
                  <a:t>i</a:t>
                </a:r>
                <a:r>
                  <a:rPr lang="en-US" sz="2400" dirty="0"/>
                  <a:t>), </a:t>
                </a:r>
                <a:r>
                  <a:rPr lang="en-US" sz="2400" dirty="0" err="1"/>
                  <a:t>kadar</a:t>
                </a:r>
                <a:r>
                  <a:rPr lang="en-US" sz="2400" dirty="0"/>
                  <a:t> air </a:t>
                </a:r>
                <a:r>
                  <a:rPr lang="en-US" sz="2400" dirty="0" err="1"/>
                  <a:t>setimbang</a:t>
                </a:r>
                <a:r>
                  <a:rPr lang="en-US" sz="2400" dirty="0"/>
                  <a:t> (M</a:t>
                </a:r>
                <a:r>
                  <a:rPr lang="en-US" sz="2400" baseline="-25000" dirty="0"/>
                  <a:t>e</a:t>
                </a:r>
                <a:r>
                  <a:rPr lang="en-US" sz="2400" dirty="0"/>
                  <a:t>) </a:t>
                </a:r>
                <a:r>
                  <a:rPr lang="en-US" sz="2400" dirty="0" err="1"/>
                  <a:t>dan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kadar</a:t>
                </a:r>
                <a:r>
                  <a:rPr lang="en-US" sz="2400" dirty="0"/>
                  <a:t> air </a:t>
                </a:r>
                <a:r>
                  <a:rPr lang="en-US" sz="2400" dirty="0" err="1"/>
                  <a:t>pada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waktu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aktual</a:t>
                </a:r>
                <a:r>
                  <a:rPr lang="en-US" sz="2400" dirty="0"/>
                  <a:t> (M</a:t>
                </a:r>
                <a:r>
                  <a:rPr lang="en-US" sz="2400" baseline="-25000" dirty="0"/>
                  <a:t>t</a:t>
                </a:r>
                <a:r>
                  <a:rPr lang="en-US" sz="2400" dirty="0"/>
                  <a:t>).  </a:t>
                </a:r>
                <a:r>
                  <a:rPr lang="en-US" sz="2400" dirty="0" err="1"/>
                  <a:t>Semua</a:t>
                </a:r>
                <a:r>
                  <a:rPr lang="en-US" sz="2400" dirty="0"/>
                  <a:t> parameter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dinyatakan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basis </a:t>
                </a:r>
                <a:r>
                  <a:rPr lang="en-US" sz="2400" dirty="0" err="1" smtClean="0"/>
                  <a:t>kering</a:t>
                </a:r>
                <a:endParaRPr lang="en-US" sz="2400" dirty="0" smtClean="0"/>
              </a:p>
              <a:p>
                <a:pPr marL="282575" indent="-282575">
                  <a:buFont typeface="Wingdings" panose="05000000000000000000" pitchFamily="2" charset="2"/>
                  <a:buChar char="§"/>
                </a:pPr>
                <a:endParaRPr lang="en-US" sz="2400" dirty="0"/>
              </a:p>
              <a:p>
                <a:pPr marL="282575" indent="-282575">
                  <a:buFont typeface="Wingdings" panose="05000000000000000000" pitchFamily="2" charset="2"/>
                  <a:buChar char="§"/>
                </a:pPr>
                <a:r>
                  <a:rPr lang="en-US" sz="2400" dirty="0" err="1" smtClean="0"/>
                  <a:t>Untuk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pengeringan</a:t>
                </a:r>
                <a:r>
                  <a:rPr lang="en-US" sz="2400" dirty="0" smtClean="0"/>
                  <a:t> yang </a:t>
                </a:r>
                <a:r>
                  <a:rPr lang="en-US" sz="2400" dirty="0" err="1" smtClean="0"/>
                  <a:t>memerlukan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waktu</a:t>
                </a:r>
                <a:r>
                  <a:rPr lang="en-US" sz="2400" dirty="0" smtClean="0"/>
                  <a:t> lama, M</a:t>
                </a:r>
                <a:r>
                  <a:rPr lang="en-US" sz="2400" baseline="-25000" dirty="0" smtClean="0"/>
                  <a:t>e</a:t>
                </a:r>
                <a:r>
                  <a:rPr lang="en-US" sz="2400" dirty="0" smtClean="0"/>
                  <a:t> relative </a:t>
                </a:r>
                <a:r>
                  <a:rPr lang="en-US" sz="2400" dirty="0" err="1" smtClean="0"/>
                  <a:t>kecil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sehingga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diabaikan</a:t>
                </a:r>
                <a:r>
                  <a:rPr lang="en-US" sz="2400" dirty="0" smtClean="0"/>
                  <a:t>, </a:t>
                </a:r>
                <a:r>
                  <a:rPr lang="en-US" sz="2400" dirty="0" err="1" smtClean="0"/>
                  <a:t>maka</a:t>
                </a:r>
                <a:r>
                  <a:rPr lang="en-US" sz="2400" dirty="0" smtClean="0"/>
                  <a:t> persamaan menjadi </a:t>
                </a:r>
              </a:p>
              <a:p>
                <a:pPr marL="0" indent="0">
                  <a:buNone/>
                </a:pPr>
                <a:r>
                  <a:rPr lang="en-US" sz="2400" b="0" dirty="0" smtClean="0"/>
                  <a:t>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𝑀𝑅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endParaRPr lang="en-US" sz="2400" dirty="0" smtClean="0"/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027" y="1719942"/>
                <a:ext cx="11545945" cy="4942114"/>
              </a:xfrm>
              <a:blipFill>
                <a:blip r:embed="rId3"/>
                <a:stretch>
                  <a:fillRect l="-1531" t="-17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644824"/>
              </p:ext>
            </p:extLst>
          </p:nvPr>
        </p:nvGraphicFramePr>
        <p:xfrm>
          <a:off x="6567174" y="3762802"/>
          <a:ext cx="1697564" cy="856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r:id="rId4" imgW="774364" imgH="380835" progId="">
                  <p:embed/>
                </p:oleObj>
              </mc:Choice>
              <mc:Fallback>
                <p:oleObj r:id="rId4" imgW="774364" imgH="380835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174" y="3762802"/>
                        <a:ext cx="1697564" cy="8563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29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44286"/>
            <a:ext cx="3692434" cy="80118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Laju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Pengeringan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314" y="1845734"/>
            <a:ext cx="11146972" cy="4023360"/>
          </a:xfrm>
        </p:spPr>
        <p:txBody>
          <a:bodyPr>
            <a:normAutofit fontScale="85000" lnSpcReduction="10000"/>
          </a:bodyPr>
          <a:lstStyle/>
          <a:p>
            <a:pPr marL="282575" indent="-282575">
              <a:buFont typeface="Wingdings" panose="05000000000000000000" pitchFamily="2" charset="2"/>
              <a:buChar char="§"/>
            </a:pPr>
            <a:r>
              <a:rPr lang="en-US" sz="2400" dirty="0" smtClean="0"/>
              <a:t>Kadar </a:t>
            </a:r>
            <a:r>
              <a:rPr lang="en-US" sz="2400" dirty="0"/>
              <a:t>air </a:t>
            </a:r>
            <a:r>
              <a:rPr lang="en-US" sz="2400" dirty="0" err="1"/>
              <a:t>dalam</a:t>
            </a:r>
            <a:r>
              <a:rPr lang="en-US" sz="2400" dirty="0"/>
              <a:t> basis </a:t>
            </a:r>
            <a:r>
              <a:rPr lang="en-US" sz="2400" dirty="0" err="1"/>
              <a:t>kering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:</a:t>
            </a:r>
          </a:p>
          <a:p>
            <a:pPr marL="239713" indent="42863"/>
            <a:r>
              <a:rPr lang="en-US" sz="2400" dirty="0" err="1" smtClean="0"/>
              <a:t>dimana</a:t>
            </a:r>
            <a:r>
              <a:rPr lang="en-US" sz="2400" dirty="0" smtClean="0"/>
              <a:t> </a:t>
            </a:r>
            <a:r>
              <a:rPr lang="en-US" sz="2400" i="1" dirty="0"/>
              <a:t>w</a:t>
            </a:r>
            <a:r>
              <a:rPr lang="en-US" sz="2400" i="1" baseline="-25000" dirty="0"/>
              <a:t>(t)</a:t>
            </a:r>
            <a:r>
              <a:rPr lang="en-US" sz="2400" dirty="0"/>
              <a:t> adalah </a:t>
            </a:r>
            <a:r>
              <a:rPr lang="en-US" sz="2400" dirty="0" err="1"/>
              <a:t>berat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basah</a:t>
            </a:r>
            <a:r>
              <a:rPr lang="en-US" sz="2400" dirty="0"/>
              <a:t> (</a:t>
            </a:r>
            <a:r>
              <a:rPr lang="en-US" sz="2400" dirty="0" err="1"/>
              <a:t>padatan</a:t>
            </a:r>
            <a:r>
              <a:rPr lang="en-US" sz="2400" dirty="0"/>
              <a:t> </a:t>
            </a:r>
            <a:r>
              <a:rPr lang="en-US" sz="2400" dirty="0" err="1"/>
              <a:t>kering+air</a:t>
            </a:r>
            <a:r>
              <a:rPr lang="en-US" sz="2400" dirty="0"/>
              <a:t>)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t (kg </a:t>
            </a:r>
            <a:r>
              <a:rPr lang="en-US" sz="2400" dirty="0" err="1"/>
              <a:t>atau</a:t>
            </a:r>
            <a:r>
              <a:rPr lang="en-US" sz="2400" dirty="0"/>
              <a:t> gr)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d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  <a:p>
            <a:pPr marL="239713" indent="42863"/>
            <a:r>
              <a:rPr lang="en-US" sz="2400" dirty="0"/>
              <a:t> </a:t>
            </a:r>
            <a:r>
              <a:rPr lang="en-US" sz="2400" dirty="0" smtClean="0"/>
              <a:t>adalah </a:t>
            </a:r>
            <a:r>
              <a:rPr lang="en-US" sz="2400" dirty="0" err="1"/>
              <a:t>berat</a:t>
            </a:r>
            <a:r>
              <a:rPr lang="en-US" sz="2400" dirty="0"/>
              <a:t> </a:t>
            </a:r>
            <a:r>
              <a:rPr lang="en-US" sz="2400" dirty="0" err="1"/>
              <a:t>padatan</a:t>
            </a:r>
            <a:r>
              <a:rPr lang="en-US" sz="2400" dirty="0"/>
              <a:t> </a:t>
            </a:r>
            <a:r>
              <a:rPr lang="en-US" sz="2400" dirty="0" err="1"/>
              <a:t>kering</a:t>
            </a:r>
            <a:r>
              <a:rPr lang="en-US" sz="2400" dirty="0"/>
              <a:t> (kg </a:t>
            </a:r>
            <a:r>
              <a:rPr lang="en-US" sz="2400" dirty="0" err="1"/>
              <a:t>atau</a:t>
            </a:r>
            <a:r>
              <a:rPr lang="en-US" sz="2400" dirty="0"/>
              <a:t> gr).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282575" indent="-217488">
              <a:buFont typeface="Wingdings" panose="05000000000000000000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err="1" smtClean="0"/>
              <a:t>Laju</a:t>
            </a:r>
            <a:r>
              <a:rPr lang="en-US" sz="2400" dirty="0" smtClean="0"/>
              <a:t> </a:t>
            </a:r>
            <a:r>
              <a:rPr lang="en-US" sz="2400" dirty="0" err="1"/>
              <a:t>pengeringan</a:t>
            </a:r>
            <a:r>
              <a:rPr lang="en-US" sz="2400" dirty="0"/>
              <a:t> (</a:t>
            </a:r>
            <a:r>
              <a:rPr lang="en-US" sz="2400" i="1" dirty="0"/>
              <a:t>drying rate</a:t>
            </a:r>
            <a:r>
              <a:rPr lang="en-US" sz="2400" dirty="0"/>
              <a:t>) </a:t>
            </a:r>
            <a:r>
              <a:rPr lang="en-US" sz="2400" dirty="0" err="1"/>
              <a:t>selanjutnya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DR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air yang </a:t>
            </a:r>
            <a:r>
              <a:rPr lang="en-US" sz="2400" dirty="0" err="1"/>
              <a:t>diuapkan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dengan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: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err="1"/>
              <a:t>dimana</a:t>
            </a:r>
            <a:r>
              <a:rPr lang="en-US" sz="2400" dirty="0"/>
              <a:t>  M</a:t>
            </a:r>
            <a:r>
              <a:rPr lang="en-US" sz="2400" baseline="-25000" dirty="0"/>
              <a:t>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</a:t>
            </a:r>
            <a:r>
              <a:rPr lang="en-US" sz="2400" baseline="-25000" dirty="0" err="1"/>
              <a:t>t+dt</a:t>
            </a:r>
            <a:r>
              <a:rPr lang="en-US" sz="2400" dirty="0"/>
              <a:t> </a:t>
            </a:r>
            <a:r>
              <a:rPr lang="en-US" sz="2400" dirty="0" err="1"/>
              <a:t>berturut-turut</a:t>
            </a:r>
            <a:r>
              <a:rPr lang="en-US" sz="2400" dirty="0"/>
              <a:t> adalah </a:t>
            </a:r>
            <a:r>
              <a:rPr lang="en-US" sz="2400" dirty="0" err="1"/>
              <a:t>kadar</a:t>
            </a:r>
            <a:r>
              <a:rPr lang="en-US" sz="2400" dirty="0"/>
              <a:t> air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i="1" dirty="0"/>
              <a:t>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kadar</a:t>
            </a:r>
            <a:r>
              <a:rPr lang="en-US" sz="2400" dirty="0"/>
              <a:t> air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i="1" dirty="0"/>
              <a:t>t +</a:t>
            </a:r>
            <a:r>
              <a:rPr lang="en-US" sz="2400" i="1" dirty="0" err="1"/>
              <a:t>dt</a:t>
            </a:r>
            <a:r>
              <a:rPr lang="en-US" sz="2400" dirty="0" err="1"/>
              <a:t>.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287485" y="2656113"/>
            <a:ext cx="2129196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884798"/>
              </p:ext>
            </p:extLst>
          </p:nvPr>
        </p:nvGraphicFramePr>
        <p:xfrm>
          <a:off x="5454295" y="4456826"/>
          <a:ext cx="2046515" cy="873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r:id="rId3" imgW="837836" imgH="355446" progId="Equation.3">
                  <p:embed/>
                </p:oleObj>
              </mc:Choice>
              <mc:Fallback>
                <p:oleObj r:id="rId3" imgW="837836" imgH="35544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295" y="4456826"/>
                        <a:ext cx="2046515" cy="8737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04365"/>
              </p:ext>
            </p:extLst>
          </p:nvPr>
        </p:nvGraphicFramePr>
        <p:xfrm>
          <a:off x="5454295" y="2619347"/>
          <a:ext cx="1473569" cy="874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r:id="rId5" imgW="609600" imgH="368300" progId="Equation.3">
                  <p:embed/>
                </p:oleObj>
              </mc:Choice>
              <mc:Fallback>
                <p:oleObj r:id="rId5" imgW="609600" imgH="368300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295" y="2619347"/>
                        <a:ext cx="1473569" cy="8749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0126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594" y="0"/>
            <a:ext cx="3757749" cy="627797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Contoh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Perhitungan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731129"/>
            <a:ext cx="10058400" cy="1528837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Pengeringan</a:t>
            </a:r>
            <a:r>
              <a:rPr lang="en-US" dirty="0" smtClean="0"/>
              <a:t>  </a:t>
            </a:r>
            <a:r>
              <a:rPr lang="en-US" dirty="0" err="1" smtClean="0"/>
              <a:t>biji</a:t>
            </a:r>
            <a:r>
              <a:rPr lang="en-US" dirty="0" smtClean="0"/>
              <a:t> </a:t>
            </a:r>
            <a:r>
              <a:rPr lang="en-US" dirty="0" err="1" smtClean="0"/>
              <a:t>kakao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dengan </a:t>
            </a:r>
            <a:r>
              <a:rPr lang="en-US" dirty="0" err="1" smtClean="0">
                <a:sym typeface="Symbol" panose="05050102010706020507" pitchFamily="18" charset="2"/>
              </a:rPr>
              <a:t>berat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awal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>
                <a:sym typeface="Symbol" panose="05050102010706020507" pitchFamily="18" charset="2"/>
              </a:rPr>
              <a:t>adalah 894,4 </a:t>
            </a:r>
            <a:r>
              <a:rPr lang="en-US" dirty="0" smtClean="0">
                <a:sym typeface="Symbol" panose="05050102010706020507" pitchFamily="18" charset="2"/>
              </a:rPr>
              <a:t>kg </a:t>
            </a:r>
            <a:r>
              <a:rPr lang="en-US" dirty="0" err="1" smtClean="0">
                <a:sym typeface="Symbol" panose="05050102010706020507" pitchFamily="18" charset="2"/>
              </a:rPr>
              <a:t>dan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kadar</a:t>
            </a:r>
            <a:r>
              <a:rPr lang="en-US" dirty="0">
                <a:sym typeface="Symbol" panose="05050102010706020507" pitchFamily="18" charset="2"/>
              </a:rPr>
              <a:t> air </a:t>
            </a:r>
            <a:r>
              <a:rPr lang="en-US" dirty="0" smtClean="0">
                <a:sym typeface="Symbol" panose="05050102010706020507" pitchFamily="18" charset="2"/>
              </a:rPr>
              <a:t>60,70% </a:t>
            </a:r>
            <a:r>
              <a:rPr lang="en-US" dirty="0" err="1" smtClean="0">
                <a:sym typeface="Symbol" panose="05050102010706020507" pitchFamily="18" charset="2"/>
              </a:rPr>
              <a:t>telah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dilakukan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oven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65 </a:t>
            </a:r>
            <a:r>
              <a:rPr lang="en-US" dirty="0" smtClean="0">
                <a:sym typeface="Symbol" panose="05050102010706020507" pitchFamily="18" charset="2"/>
              </a:rPr>
              <a:t>C. </a:t>
            </a:r>
            <a:r>
              <a:rPr lang="en-US" dirty="0" err="1" smtClean="0">
                <a:sym typeface="Symbol" panose="05050102010706020507" pitchFamily="18" charset="2"/>
              </a:rPr>
              <a:t>Jika</a:t>
            </a:r>
            <a:r>
              <a:rPr lang="en-US" dirty="0" smtClean="0">
                <a:sym typeface="Symbol" panose="05050102010706020507" pitchFamily="18" charset="2"/>
              </a:rPr>
              <a:t> selama </a:t>
            </a:r>
            <a:r>
              <a:rPr lang="en-US" dirty="0" err="1" smtClean="0">
                <a:sym typeface="Symbol" panose="05050102010706020507" pitchFamily="18" charset="2"/>
              </a:rPr>
              <a:t>pengeringan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dilakukan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penimbangan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perubahan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berat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setiap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satu</a:t>
            </a:r>
            <a:r>
              <a:rPr lang="en-US" dirty="0" smtClean="0">
                <a:sym typeface="Symbol" panose="05050102010706020507" pitchFamily="18" charset="2"/>
              </a:rPr>
              <a:t> jam </a:t>
            </a:r>
            <a:r>
              <a:rPr lang="en-US" dirty="0" err="1" smtClean="0">
                <a:sym typeface="Symbol" panose="05050102010706020507" pitchFamily="18" charset="2"/>
              </a:rPr>
              <a:t>hingga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dicapai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berat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konstan</a:t>
            </a:r>
            <a:r>
              <a:rPr lang="en-US" dirty="0" smtClean="0">
                <a:sym typeface="Symbol" panose="05050102010706020507" pitchFamily="18" charset="2"/>
              </a:rPr>
              <a:t> (</a:t>
            </a:r>
            <a:r>
              <a:rPr lang="en-US" dirty="0" err="1" smtClean="0">
                <a:sym typeface="Symbol" panose="05050102010706020507" pitchFamily="18" charset="2"/>
              </a:rPr>
              <a:t>tidak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terjadi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perubahan</a:t>
            </a:r>
            <a:r>
              <a:rPr lang="en-US" dirty="0" smtClean="0">
                <a:sym typeface="Symbol" panose="05050102010706020507" pitchFamily="18" charset="2"/>
              </a:rPr>
              <a:t> yang </a:t>
            </a:r>
            <a:r>
              <a:rPr lang="en-US" dirty="0" err="1" smtClean="0">
                <a:sym typeface="Symbol" panose="05050102010706020507" pitchFamily="18" charset="2"/>
              </a:rPr>
              <a:t>signifikan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lagi</a:t>
            </a:r>
            <a:r>
              <a:rPr lang="en-US" dirty="0" smtClean="0">
                <a:sym typeface="Symbol" panose="05050102010706020507" pitchFamily="18" charset="2"/>
              </a:rPr>
              <a:t>). Dan </a:t>
            </a:r>
            <a:r>
              <a:rPr lang="en-US" dirty="0" err="1" smtClean="0">
                <a:sym typeface="Symbol" panose="05050102010706020507" pitchFamily="18" charset="2"/>
              </a:rPr>
              <a:t>ini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merupakan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akhir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dari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waktu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pengeringan</a:t>
            </a:r>
            <a:r>
              <a:rPr lang="en-US" dirty="0" smtClean="0">
                <a:sym typeface="Symbol" panose="05050102010706020507" pitchFamily="18" charset="2"/>
              </a:rPr>
              <a:t>.</a:t>
            </a:r>
          </a:p>
          <a:p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Adapun</a:t>
            </a:r>
            <a:r>
              <a:rPr lang="en-US" dirty="0" smtClean="0">
                <a:sym typeface="Symbol" panose="05050102010706020507" pitchFamily="18" charset="2"/>
              </a:rPr>
              <a:t> data </a:t>
            </a:r>
            <a:r>
              <a:rPr lang="en-US" dirty="0" err="1" smtClean="0">
                <a:sym typeface="Symbol" panose="05050102010706020507" pitchFamily="18" charset="2"/>
              </a:rPr>
              <a:t>penimbangan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berat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biji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kakao</a:t>
            </a:r>
            <a:r>
              <a:rPr lang="en-US" dirty="0" smtClean="0">
                <a:sym typeface="Symbol" panose="05050102010706020507" pitchFamily="18" charset="2"/>
              </a:rPr>
              <a:t> yang ddiperoleh adalah </a:t>
            </a:r>
            <a:r>
              <a:rPr lang="en-US" dirty="0" err="1" smtClean="0">
                <a:sym typeface="Symbol" panose="05050102010706020507" pitchFamily="18" charset="2"/>
              </a:rPr>
              <a:t>sebagai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err="1" smtClean="0">
                <a:sym typeface="Symbol" panose="05050102010706020507" pitchFamily="18" charset="2"/>
              </a:rPr>
              <a:t>berikut</a:t>
            </a:r>
            <a:r>
              <a:rPr lang="en-US" dirty="0" smtClean="0">
                <a:sym typeface="Symbol" panose="05050102010706020507" pitchFamily="18" charset="2"/>
              </a:rPr>
              <a:t>: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921686"/>
              </p:ext>
            </p:extLst>
          </p:nvPr>
        </p:nvGraphicFramePr>
        <p:xfrm>
          <a:off x="792480" y="2743199"/>
          <a:ext cx="3518263" cy="4086225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1863635">
                  <a:extLst>
                    <a:ext uri="{9D8B030D-6E8A-4147-A177-3AD203B41FA5}">
                      <a16:colId xmlns:a16="http://schemas.microsoft.com/office/drawing/2014/main" val="2403188689"/>
                    </a:ext>
                  </a:extLst>
                </a:gridCol>
                <a:gridCol w="1654628">
                  <a:extLst>
                    <a:ext uri="{9D8B030D-6E8A-4147-A177-3AD203B41FA5}">
                      <a16:colId xmlns:a16="http://schemas.microsoft.com/office/drawing/2014/main" val="121295815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Waktu, jam ke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err="1">
                          <a:effectLst/>
                        </a:rPr>
                        <a:t>Berat</a:t>
                      </a:r>
                      <a:r>
                        <a:rPr lang="en-US" sz="2000" u="none" strike="noStrike" dirty="0">
                          <a:effectLst/>
                        </a:rPr>
                        <a:t>, gr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089912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894.32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7579256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804.39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392116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716.27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6831874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639.31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750955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578.38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295740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524.45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26169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482.65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3483588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458.88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33689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439.58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480168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421.1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668549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407.11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861404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400.18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702771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124601"/>
              </p:ext>
            </p:extLst>
          </p:nvPr>
        </p:nvGraphicFramePr>
        <p:xfrm>
          <a:off x="5086350" y="2743196"/>
          <a:ext cx="3733800" cy="4086228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3205054912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1499884300"/>
                    </a:ext>
                  </a:extLst>
                </a:gridCol>
              </a:tblGrid>
              <a:tr h="32789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Waktu, jam ke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err="1">
                          <a:effectLst/>
                        </a:rPr>
                        <a:t>Berat</a:t>
                      </a:r>
                      <a:r>
                        <a:rPr lang="en-US" sz="2000" u="none" strike="noStrike" dirty="0">
                          <a:effectLst/>
                        </a:rPr>
                        <a:t>, gr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3459272"/>
                  </a:ext>
                </a:extLst>
              </a:tr>
              <a:tr h="3416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396.58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5813341"/>
                  </a:ext>
                </a:extLst>
              </a:tr>
              <a:tr h="3416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393.29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0771776"/>
                  </a:ext>
                </a:extLst>
              </a:tr>
              <a:tr h="3416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390.28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72821778"/>
                  </a:ext>
                </a:extLst>
              </a:tr>
              <a:tr h="3416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387.7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69393960"/>
                  </a:ext>
                </a:extLst>
              </a:tr>
              <a:tr h="3416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385.3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3157670"/>
                  </a:ext>
                </a:extLst>
              </a:tr>
              <a:tr h="3416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384.10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0419401"/>
                  </a:ext>
                </a:extLst>
              </a:tr>
              <a:tr h="3416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382.95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4329065"/>
                  </a:ext>
                </a:extLst>
              </a:tr>
              <a:tr h="3416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382.12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32783116"/>
                  </a:ext>
                </a:extLst>
              </a:tr>
              <a:tr h="3416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381.45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904028"/>
                  </a:ext>
                </a:extLst>
              </a:tr>
              <a:tr h="3416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380.95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95211136"/>
                  </a:ext>
                </a:extLst>
              </a:tr>
              <a:tr h="3416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380.42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49269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2922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36458" y="538159"/>
                <a:ext cx="10395284" cy="5398856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Jawab:</a:t>
                </a:r>
              </a:p>
              <a:p>
                <a:r>
                  <a:rPr lang="en-US" dirty="0" err="1" smtClean="0"/>
                  <a:t>Diketahui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biji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kakao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awal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M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 = 894,32 kg</a:t>
                </a:r>
              </a:p>
              <a:p>
                <a:r>
                  <a:rPr lang="en-US" dirty="0" smtClean="0"/>
                  <a:t>Kadar air </a:t>
                </a:r>
                <a:r>
                  <a:rPr lang="en-US" dirty="0" err="1" smtClean="0"/>
                  <a:t>awal</a:t>
                </a:r>
                <a:r>
                  <a:rPr lang="en-US" dirty="0" smtClean="0"/>
                  <a:t> = 60,70%</a:t>
                </a:r>
              </a:p>
              <a:p>
                <a:r>
                  <a:rPr lang="en-US" dirty="0" err="1" smtClean="0"/>
                  <a:t>Berat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biji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kakao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kering</a:t>
                </a:r>
                <a:r>
                  <a:rPr lang="en-US" dirty="0" smtClean="0"/>
                  <a:t> = ((100-60,70)/100) x 894,32 = 351,47 kg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849,32 −351,47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351,47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849,32 −351,47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351,47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400" dirty="0" smtClean="0"/>
              </a:p>
              <a:p>
                <a:endParaRPr lang="en-US" sz="24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804,39</m:t>
                                    </m:r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 −351,47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351,47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849,32 −351,47</m:t>
                                </m:r>
                              </m:num>
                              <m:den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351,47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=0,8343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 err="1"/>
                  <a:t>d</a:t>
                </a:r>
                <a:r>
                  <a:rPr lang="en-US" sz="2400" dirty="0" err="1" smtClean="0"/>
                  <a:t>st</a:t>
                </a:r>
                <a:r>
                  <a:rPr lang="en-US" sz="2400" dirty="0" smtClean="0"/>
                  <a:t>……..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380,42</m:t>
                                    </m:r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 −351,47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351,47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849,32 −351,47</m:t>
                                </m:r>
                              </m:num>
                              <m:den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351,47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0,0533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endParaRPr lang="en-US" sz="240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6458" y="538159"/>
                <a:ext cx="10395284" cy="5398856"/>
              </a:xfrm>
              <a:blipFill>
                <a:blip r:embed="rId2"/>
                <a:stretch>
                  <a:fillRect l="-762" t="-11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735434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340</TotalTime>
  <Words>645</Words>
  <Application>Microsoft Office PowerPoint</Application>
  <PresentationFormat>Widescreen</PresentationFormat>
  <Paragraphs>121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Symbol</vt:lpstr>
      <vt:lpstr>Times New Roman</vt:lpstr>
      <vt:lpstr>Wingdings</vt:lpstr>
      <vt:lpstr>Retrospect</vt:lpstr>
      <vt:lpstr>Equation.3</vt:lpstr>
      <vt:lpstr>Pertemuan VI</vt:lpstr>
      <vt:lpstr>Hakikat Pengeringan</vt:lpstr>
      <vt:lpstr>Jenis bahan yang dikeringkan</vt:lpstr>
      <vt:lpstr>Kurva Pengeringan</vt:lpstr>
      <vt:lpstr>Kurva Pengeringan</vt:lpstr>
      <vt:lpstr>Moisture Ratio, MR</vt:lpstr>
      <vt:lpstr>Laju Pengeringan</vt:lpstr>
      <vt:lpstr>Contoh Perhitungan </vt:lpstr>
      <vt:lpstr>PowerPoint Presentation</vt:lpstr>
      <vt:lpstr>PowerPoint Presentation</vt:lpstr>
      <vt:lpstr>Drying Rate</vt:lpstr>
      <vt:lpstr>Tugas: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VI</dc:title>
  <dc:creator>Sari Farah Dina</dc:creator>
  <cp:lastModifiedBy>Sari Farah Dina</cp:lastModifiedBy>
  <cp:revision>21</cp:revision>
  <dcterms:created xsi:type="dcterms:W3CDTF">2020-04-08T09:44:15Z</dcterms:created>
  <dcterms:modified xsi:type="dcterms:W3CDTF">2020-04-08T15:25:12Z</dcterms:modified>
</cp:coreProperties>
</file>